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30" r:id="rId2"/>
    <p:sldId id="523" r:id="rId3"/>
    <p:sldId id="524" r:id="rId4"/>
    <p:sldId id="521" r:id="rId5"/>
    <p:sldId id="522" r:id="rId6"/>
    <p:sldId id="525" r:id="rId7"/>
    <p:sldId id="526" r:id="rId8"/>
    <p:sldId id="527" r:id="rId9"/>
    <p:sldId id="529" r:id="rId10"/>
    <p:sldId id="528" r:id="rId11"/>
    <p:sldId id="535" r:id="rId12"/>
    <p:sldId id="536" r:id="rId13"/>
    <p:sldId id="537" r:id="rId14"/>
    <p:sldId id="534" r:id="rId15"/>
    <p:sldId id="533" r:id="rId1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352F8A-B966-488C-BB7D-8B8D40975849}" v="5" dt="2025-10-23T19:21:13.2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4.jpe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8.bin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5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01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5" imgW="473" imgH="473" progId="TCLayout.ActiveDocument.1">
                  <p:embed/>
                </p:oleObj>
              </mc:Choice>
              <mc:Fallback>
                <p:oleObj name="Slide do think-cell" r:id="rId5" imgW="473" imgH="473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60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3048" y="1310041"/>
            <a:ext cx="7276953" cy="3228920"/>
          </a:xfrm>
        </p:spPr>
        <p:txBody>
          <a:bodyPr anchor="b"/>
          <a:lstStyle>
            <a:lvl1pPr algn="l">
              <a:lnSpc>
                <a:spcPct val="100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3048" y="609603"/>
            <a:ext cx="7276953" cy="414279"/>
          </a:xfrm>
        </p:spPr>
        <p:txBody>
          <a:bodyPr>
            <a:normAutofit/>
          </a:bodyPr>
          <a:lstStyle>
            <a:lvl1pPr marL="0" indent="0" algn="l">
              <a:buNone/>
              <a:defRPr sz="1867">
                <a:solidFill>
                  <a:schemeClr val="accent3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3048" y="4826963"/>
            <a:ext cx="7276953" cy="1115439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lnSpc>
                <a:spcPct val="110000"/>
              </a:lnSpc>
              <a:defRPr sz="2400" b="1">
                <a:solidFill>
                  <a:schemeClr val="accent3"/>
                </a:solidFill>
              </a:defRPr>
            </a:lvl1pPr>
          </a:lstStyle>
          <a:p>
            <a:fld id="{4ADF5578-AE42-4C0A-9FBA-B06FA494FB4F}" type="datetime4">
              <a:rPr lang="en-CA" smtClean="0"/>
              <a:t>October 24, 2025</a:t>
            </a:fld>
            <a:endParaRPr lang="en-US" dirty="0"/>
          </a:p>
        </p:txBody>
      </p:sp>
      <p:pic>
        <p:nvPicPr>
          <p:cNvPr id="11" name="Picture 10" descr="A picture containing clipart&#10;&#10;Description automatically generated">
            <a:extLst>
              <a:ext uri="{FF2B5EF4-FFF2-40B4-BE49-F238E27FC236}">
                <a16:creationId xmlns:a16="http://schemas.microsoft.com/office/drawing/2014/main" id="{B35E3A1C-888E-8C44-9E1F-CEE99781B7A5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3048" y="6079848"/>
            <a:ext cx="1665164" cy="50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951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23909"/>
            <a:ext cx="11521440" cy="813816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3866925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5"/>
          </p:nvPr>
        </p:nvSpPr>
        <p:spPr>
          <a:xfrm>
            <a:off x="4384701" y="1294800"/>
            <a:ext cx="7472019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551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4678" y="169045"/>
            <a:ext cx="11521440" cy="292608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334678" y="461653"/>
            <a:ext cx="11521440" cy="576072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3866925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5"/>
          </p:nvPr>
        </p:nvSpPr>
        <p:spPr>
          <a:xfrm>
            <a:off x="4384701" y="1294800"/>
            <a:ext cx="7472019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9438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23909"/>
            <a:ext cx="11521440" cy="813816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3866925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5"/>
          </p:nvPr>
        </p:nvSpPr>
        <p:spPr>
          <a:xfrm>
            <a:off x="4384700" y="2299726"/>
            <a:ext cx="7472019" cy="3791473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384700" y="1294773"/>
            <a:ext cx="7472020" cy="866432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+mn-lt"/>
              </a:defRPr>
            </a:lvl1pPr>
            <a:lvl2pPr marL="457189" indent="0">
              <a:buNone/>
              <a:defRPr sz="2667">
                <a:solidFill>
                  <a:schemeClr val="tx2"/>
                </a:solidFill>
                <a:latin typeface="+mn-lt"/>
              </a:defRPr>
            </a:lvl2pPr>
            <a:lvl3pPr marL="914377" indent="0">
              <a:buNone/>
              <a:defRPr sz="2133">
                <a:latin typeface="+mn-lt"/>
              </a:defRPr>
            </a:lvl3pPr>
            <a:lvl4pPr marL="1371566" indent="0">
              <a:buNone/>
              <a:defRPr sz="1867">
                <a:solidFill>
                  <a:schemeClr val="tx2"/>
                </a:solidFill>
                <a:latin typeface="+mn-lt"/>
              </a:defRPr>
            </a:lvl4pPr>
            <a:lvl5pPr marL="1828754" indent="0">
              <a:buNone/>
              <a:defRPr sz="1867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1142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4678" y="169045"/>
            <a:ext cx="11521440" cy="292608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Footer Placeholder 3"/>
          <p:cNvSpPr txBox="1">
            <a:spLocks/>
          </p:cNvSpPr>
          <p:nvPr userDrawn="1"/>
        </p:nvSpPr>
        <p:spPr>
          <a:xfrm>
            <a:off x="2745600" y="6553573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DISCUSION PURPOSES ONLY- PRIVILEGED &amp; CONFIDENTIAL</a:t>
            </a: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334678" y="461653"/>
            <a:ext cx="11521440" cy="576072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3866925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20"/>
          </p:nvPr>
        </p:nvSpPr>
        <p:spPr>
          <a:xfrm>
            <a:off x="4384700" y="2299726"/>
            <a:ext cx="7472019" cy="3791473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384700" y="1294773"/>
            <a:ext cx="7472020" cy="866432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+mn-lt"/>
              </a:defRPr>
            </a:lvl1pPr>
            <a:lvl2pPr marL="457189" indent="0">
              <a:buNone/>
              <a:defRPr sz="2667">
                <a:solidFill>
                  <a:schemeClr val="tx2"/>
                </a:solidFill>
                <a:latin typeface="+mn-lt"/>
              </a:defRPr>
            </a:lvl2pPr>
            <a:lvl3pPr marL="914377" indent="0">
              <a:buNone/>
              <a:defRPr sz="2133">
                <a:latin typeface="+mn-lt"/>
              </a:defRPr>
            </a:lvl3pPr>
            <a:lvl4pPr marL="1371566" indent="0">
              <a:buNone/>
              <a:defRPr sz="1867">
                <a:solidFill>
                  <a:schemeClr val="tx2"/>
                </a:solidFill>
                <a:latin typeface="+mn-lt"/>
              </a:defRPr>
            </a:lvl4pPr>
            <a:lvl5pPr marL="1828754" indent="0">
              <a:buNone/>
              <a:defRPr sz="1867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5461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20"/>
          </p:nvPr>
        </p:nvSpPr>
        <p:spPr>
          <a:xfrm>
            <a:off x="4384700" y="1303651"/>
            <a:ext cx="7472021" cy="4787549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23909"/>
            <a:ext cx="11521440" cy="813816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3866925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8083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4678" y="169045"/>
            <a:ext cx="11521440" cy="292608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334678" y="461653"/>
            <a:ext cx="11521440" cy="576072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3866925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20"/>
          </p:nvPr>
        </p:nvSpPr>
        <p:spPr>
          <a:xfrm>
            <a:off x="4384700" y="1303651"/>
            <a:ext cx="7472021" cy="4787549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768720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20"/>
          </p:nvPr>
        </p:nvSpPr>
        <p:spPr>
          <a:xfrm>
            <a:off x="4382072" y="1303651"/>
            <a:ext cx="3737324" cy="48006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23909"/>
            <a:ext cx="11521440" cy="813816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3866925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8119396" y="1294800"/>
            <a:ext cx="3737324" cy="48006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75891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4678" y="169045"/>
            <a:ext cx="11521440" cy="292608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334678" y="461653"/>
            <a:ext cx="11521440" cy="576072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4" name="Picture Placeholder 2"/>
          <p:cNvSpPr>
            <a:spLocks noGrp="1" noChangeAspect="1"/>
          </p:cNvSpPr>
          <p:nvPr>
            <p:ph type="pic" idx="20"/>
          </p:nvPr>
        </p:nvSpPr>
        <p:spPr>
          <a:xfrm>
            <a:off x="4382072" y="1303651"/>
            <a:ext cx="3737324" cy="48006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3866925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7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8119396" y="1294800"/>
            <a:ext cx="3737324" cy="48006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717422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23909"/>
            <a:ext cx="11521440" cy="813816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7477462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8118794" y="1294800"/>
            <a:ext cx="3737324" cy="2327196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5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18794" y="3764004"/>
            <a:ext cx="3737324" cy="2327196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3112414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4678" y="169045"/>
            <a:ext cx="11521440" cy="292608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334678" y="461653"/>
            <a:ext cx="11521440" cy="576072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7477462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8118794" y="1294800"/>
            <a:ext cx="3737324" cy="2327196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18794" y="3764004"/>
            <a:ext cx="3737324" cy="2327196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740940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2"/>
            </p:custDataLst>
          </p:nvPr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502027"/>
            <a:ext cx="9418320" cy="88639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17600"/>
            <a:ext cx="9418320" cy="4473600"/>
          </a:xfrm>
        </p:spPr>
        <p:txBody>
          <a:bodyPr/>
          <a:lstStyle>
            <a:lvl1pPr marL="479988" indent="-479988">
              <a:buClr>
                <a:schemeClr val="accent1"/>
              </a:buClr>
              <a:buSzPct val="75000"/>
              <a:buFont typeface="+mj-lt"/>
              <a:buAutoNum type="arabicPeriod"/>
              <a:defRPr/>
            </a:lvl1pPr>
            <a:lvl2pPr marL="959976" indent="-479988">
              <a:buClr>
                <a:schemeClr val="accent1"/>
              </a:buClr>
              <a:buSzPct val="75000"/>
              <a:buFont typeface="+mj-lt"/>
              <a:buAutoNum type="alphaUcPeriod"/>
              <a:defRPr>
                <a:solidFill>
                  <a:schemeClr val="tx2"/>
                </a:solidFill>
              </a:defRPr>
            </a:lvl2pPr>
            <a:lvl3pPr marL="1439964" indent="-479988">
              <a:buClr>
                <a:schemeClr val="accent1"/>
              </a:buClr>
              <a:buSzPct val="75000"/>
              <a:buFont typeface="+mj-lt"/>
              <a:buAutoNum type="arabicParenR"/>
              <a:defRPr/>
            </a:lvl3pPr>
            <a:lvl4pPr marL="1919952" indent="-479988">
              <a:buClr>
                <a:schemeClr val="accent1"/>
              </a:buClr>
              <a:buSzPct val="75000"/>
              <a:buFont typeface="+mj-lt"/>
              <a:buAutoNum type="alphaLcParenR"/>
              <a:defRPr>
                <a:solidFill>
                  <a:schemeClr val="tx2"/>
                </a:solidFill>
              </a:defRPr>
            </a:lvl4pPr>
            <a:lvl5pPr marL="2399940" indent="-479988">
              <a:buClr>
                <a:schemeClr val="accent1"/>
              </a:buClr>
              <a:buSzPct val="75000"/>
              <a:buFont typeface="+mj-lt"/>
              <a:buAutoNum type="romanLcPeriod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9184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6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2B813EA-8197-0C42-AFAA-68F5392D80A3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3048" y="6208864"/>
            <a:ext cx="1241017" cy="379200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8509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/Contac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6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6805" y="4825124"/>
            <a:ext cx="10358399" cy="1117277"/>
          </a:xfrm>
        </p:spPr>
        <p:txBody>
          <a:bodyPr>
            <a:noAutofit/>
          </a:bodyPr>
          <a:lstStyle>
            <a:lvl1pPr marL="0" indent="0" algn="ctr">
              <a:buNone/>
              <a:defRPr sz="1867">
                <a:solidFill>
                  <a:schemeClr val="bg1"/>
                </a:solidFill>
              </a:defRPr>
            </a:lvl1pPr>
            <a:lvl2pPr marL="0" indent="0" algn="ctr">
              <a:buNone/>
              <a:defRPr sz="1467">
                <a:solidFill>
                  <a:schemeClr val="accent4"/>
                </a:solidFill>
              </a:defRPr>
            </a:lvl2pPr>
            <a:lvl3pPr marL="0" indent="0" algn="ctr">
              <a:buNone/>
              <a:defRPr sz="1400">
                <a:solidFill>
                  <a:schemeClr val="accent4"/>
                </a:solidFill>
              </a:defRPr>
            </a:lvl3pPr>
            <a:lvl4pPr marL="0" indent="0" algn="ctr">
              <a:buNone/>
              <a:defRPr sz="1333">
                <a:solidFill>
                  <a:schemeClr val="accent4"/>
                </a:solidFill>
              </a:defRPr>
            </a:lvl4pPr>
            <a:lvl5pPr marL="0" indent="0" algn="ctr">
              <a:buNone/>
              <a:defRPr sz="1333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67330B-7233-2648-8DD7-3565AD53782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54400" y="2924837"/>
            <a:ext cx="3283200" cy="1003200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67330B-7233-2648-8DD7-3565AD5378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54400" y="2924837"/>
            <a:ext cx="3283200" cy="10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5545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,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9" y="1591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395" imgH="396" progId="TCLayout.ActiveDocument.1">
                  <p:embed/>
                </p:oleObj>
              </mc:Choice>
              <mc:Fallback>
                <p:oleObj name="Slide do think-cell" r:id="rId4" imgW="395" imgH="396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9" y="1591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tângulo 1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6800" y="1251258"/>
            <a:ext cx="10358400" cy="4803945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z="1050"/>
            </a:lvl1pPr>
          </a:lstStyle>
          <a:p>
            <a:fld id="{12B79C4B-3AD7-8644-B606-94555413581E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136072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916518" y="147639"/>
            <a:ext cx="10358967" cy="295275"/>
          </a:xfrm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endParaRPr lang="en-CA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6800" y="442914"/>
            <a:ext cx="10358400" cy="577975"/>
          </a:xfrm>
        </p:spPr>
        <p:txBody>
          <a:bodyPr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8"/>
          </p:nvPr>
        </p:nvSpPr>
        <p:spPr>
          <a:xfrm>
            <a:off x="2394859" y="6325050"/>
            <a:ext cx="7402284" cy="323578"/>
          </a:xfrm>
        </p:spPr>
        <p:txBody>
          <a:bodyPr anchor="t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Footer Placeholder 3"/>
          <p:cNvSpPr txBox="1">
            <a:spLocks/>
          </p:cNvSpPr>
          <p:nvPr userDrawn="1"/>
        </p:nvSpPr>
        <p:spPr>
          <a:xfrm>
            <a:off x="2745600" y="6648629"/>
            <a:ext cx="6700800" cy="209449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8851259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 with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0" imgH="469" progId="TCLayout.ActiveDocument.1">
                  <p:embed/>
                </p:oleObj>
              </mc:Choice>
              <mc:Fallback>
                <p:oleObj name="Slide do think-cell" r:id="rId4" imgW="470" imgH="469" progId="TCLayout.ActiveDocument.1">
                  <p:embed/>
                  <p:pic>
                    <p:nvPicPr>
                      <p:cNvPr id="4" name="Objeto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tângulo 2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52400"/>
            <a:ext cx="109728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TWO LINE TITLE </a:t>
            </a:r>
            <a:br>
              <a:rPr lang="en-US" dirty="0"/>
            </a:br>
            <a:r>
              <a:rPr lang="en-US" dirty="0"/>
              <a:t>(NO Subtitle)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914399"/>
            <a:ext cx="12192000" cy="18288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</a:schemeClr>
              </a:gs>
              <a:gs pos="95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0739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DC2-9579-462F-B7D8-ABD6E41DF8C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0857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 0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800" y="609601"/>
            <a:ext cx="10358400" cy="348480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6800" y="4334400"/>
            <a:ext cx="10358400" cy="1608000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6800" y="7219200"/>
            <a:ext cx="1219200" cy="254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BE2AE6-3C36-4C78-9117-A14BEB72450F}" type="datetime4">
              <a:rPr lang="en-CA" smtClean="0"/>
              <a:t>October 24,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5600" y="7219200"/>
            <a:ext cx="6700800" cy="254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3198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096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23909"/>
            <a:ext cx="11521440" cy="813816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3"/>
          <p:cNvSpPr txBox="1">
            <a:spLocks/>
          </p:cNvSpPr>
          <p:nvPr userDrawn="1"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335280" y="1292534"/>
            <a:ext cx="11521440" cy="4798665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4706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4678" y="169045"/>
            <a:ext cx="11521440" cy="292608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/>
          <p:cNvSpPr>
            <a:spLocks noGrp="1"/>
          </p:cNvSpPr>
          <p:nvPr>
            <p:ph idx="18"/>
          </p:nvPr>
        </p:nvSpPr>
        <p:spPr>
          <a:xfrm>
            <a:off x="335280" y="1292534"/>
            <a:ext cx="11521440" cy="4798665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334678" y="461653"/>
            <a:ext cx="11521440" cy="576072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44139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23909"/>
            <a:ext cx="11521440" cy="813816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4033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Header 0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5" name="Object 4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1" y="609601"/>
            <a:ext cx="11521439" cy="348480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281" y="4334400"/>
            <a:ext cx="11521439" cy="1608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513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 0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5" name="Object 4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1" y="609601"/>
            <a:ext cx="11521439" cy="348480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281" y="4334400"/>
            <a:ext cx="11521439" cy="1608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647A773-593A-D043-89D2-AC9224AA2CA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5281" y="6208865"/>
            <a:ext cx="1241017" cy="37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067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23909"/>
            <a:ext cx="11521440" cy="813816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/>
          <p:cNvSpPr>
            <a:spLocks noGrp="1"/>
          </p:cNvSpPr>
          <p:nvPr>
            <p:ph idx="18"/>
          </p:nvPr>
        </p:nvSpPr>
        <p:spPr>
          <a:xfrm>
            <a:off x="335280" y="2434046"/>
            <a:ext cx="11521440" cy="3657153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35280" y="1294799"/>
            <a:ext cx="11521440" cy="934177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2"/>
                </a:solidFill>
                <a:latin typeface="+mn-lt"/>
              </a:defRPr>
            </a:lvl1pPr>
            <a:lvl2pPr marL="457189" indent="0">
              <a:buNone/>
              <a:defRPr sz="2667">
                <a:solidFill>
                  <a:schemeClr val="tx2"/>
                </a:solidFill>
                <a:latin typeface="+mn-lt"/>
              </a:defRPr>
            </a:lvl2pPr>
            <a:lvl3pPr marL="914377" indent="0">
              <a:buNone/>
              <a:defRPr sz="2133">
                <a:latin typeface="+mn-lt"/>
              </a:defRPr>
            </a:lvl3pPr>
            <a:lvl4pPr marL="1371566" indent="0">
              <a:buNone/>
              <a:defRPr sz="1867">
                <a:solidFill>
                  <a:schemeClr val="tx2"/>
                </a:solidFill>
                <a:latin typeface="+mn-lt"/>
              </a:defRPr>
            </a:lvl4pPr>
            <a:lvl5pPr marL="1828754" indent="0">
              <a:buNone/>
              <a:defRPr sz="1867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2721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4678" y="169045"/>
            <a:ext cx="11521440" cy="292608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334678" y="461653"/>
            <a:ext cx="11521440" cy="576072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8"/>
          </p:nvPr>
        </p:nvSpPr>
        <p:spPr>
          <a:xfrm>
            <a:off x="335280" y="2434046"/>
            <a:ext cx="11521440" cy="3657153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35280" y="1294799"/>
            <a:ext cx="11521440" cy="934177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2"/>
                </a:solidFill>
                <a:latin typeface="+mn-lt"/>
              </a:defRPr>
            </a:lvl1pPr>
            <a:lvl2pPr marL="457189" indent="0">
              <a:buNone/>
              <a:defRPr sz="2667">
                <a:solidFill>
                  <a:schemeClr val="tx2"/>
                </a:solidFill>
                <a:latin typeface="+mn-lt"/>
              </a:defRPr>
            </a:lvl2pPr>
            <a:lvl3pPr marL="914377" indent="0">
              <a:buNone/>
              <a:defRPr sz="2133">
                <a:latin typeface="+mn-lt"/>
              </a:defRPr>
            </a:lvl3pPr>
            <a:lvl4pPr marL="1371566" indent="0">
              <a:buNone/>
              <a:defRPr sz="1867">
                <a:solidFill>
                  <a:schemeClr val="tx2"/>
                </a:solidFill>
                <a:latin typeface="+mn-lt"/>
              </a:defRPr>
            </a:lvl4pPr>
            <a:lvl5pPr marL="1828754" indent="0">
              <a:buNone/>
              <a:defRPr sz="1867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671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ags" Target="../tags/tag1.xml"/><Relationship Id="rId30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>
            <p:custDataLst>
              <p:tags r:id="rId27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29" imgW="473" imgH="473" progId="TCLayout.ActiveDocument.1">
                  <p:embed/>
                </p:oleObj>
              </mc:Choice>
              <mc:Fallback>
                <p:oleObj name="Slide do think-cell" r:id="rId29" imgW="473" imgH="473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 hidden="1"/>
          <p:cNvSpPr/>
          <p:nvPr userDrawn="1">
            <p:custDataLst>
              <p:tags r:id="rId28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7" name="Rectangle 6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5280" y="631485"/>
            <a:ext cx="11521440" cy="886396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00003" y="6210599"/>
            <a:ext cx="7417100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67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280" y="1639482"/>
            <a:ext cx="11521440" cy="44736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9" name="Straight Connector 48"/>
          <p:cNvCxnSpPr/>
          <p:nvPr/>
        </p:nvCxnSpPr>
        <p:spPr>
          <a:xfrm>
            <a:off x="30528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57936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9168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3984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91392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85344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6576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12752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-720000" y="6096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-720000" y="59424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4572000" y="-108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964800" y="-108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8227200" y="-108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7620000" y="-108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-720000" y="40800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-720000" y="43344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-720000" y="24720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-720000" y="22176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 userDrawn="1"/>
        </p:nvCxnSpPr>
        <p:spPr>
          <a:xfrm>
            <a:off x="30528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>
            <a:off x="57936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>
            <a:off x="9168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>
            <a:off x="63984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91392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>
            <a:off x="85344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 userDrawn="1"/>
        </p:nvCxnSpPr>
        <p:spPr>
          <a:xfrm>
            <a:off x="36576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 userDrawn="1"/>
        </p:nvCxnSpPr>
        <p:spPr>
          <a:xfrm>
            <a:off x="112752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 userDrawn="1"/>
        </p:nvCxnSpPr>
        <p:spPr>
          <a:xfrm>
            <a:off x="-720000" y="6096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 userDrawn="1"/>
        </p:nvCxnSpPr>
        <p:spPr>
          <a:xfrm>
            <a:off x="-720000" y="59424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 userDrawn="1"/>
        </p:nvCxnSpPr>
        <p:spPr>
          <a:xfrm>
            <a:off x="4572000" y="-108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 userDrawn="1"/>
        </p:nvCxnSpPr>
        <p:spPr>
          <a:xfrm>
            <a:off x="3964800" y="-108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 userDrawn="1"/>
        </p:nvCxnSpPr>
        <p:spPr>
          <a:xfrm>
            <a:off x="8227200" y="-108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 userDrawn="1"/>
        </p:nvCxnSpPr>
        <p:spPr>
          <a:xfrm>
            <a:off x="7620000" y="-108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 userDrawn="1"/>
        </p:nvCxnSpPr>
        <p:spPr>
          <a:xfrm>
            <a:off x="-720000" y="40800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 userDrawn="1"/>
        </p:nvCxnSpPr>
        <p:spPr>
          <a:xfrm>
            <a:off x="-720000" y="43344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 userDrawn="1"/>
        </p:nvCxnSpPr>
        <p:spPr>
          <a:xfrm>
            <a:off x="-720000" y="24720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 userDrawn="1"/>
        </p:nvCxnSpPr>
        <p:spPr>
          <a:xfrm>
            <a:off x="-720000" y="22176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Picture 46">
            <a:extLst>
              <a:ext uri="{FF2B5EF4-FFF2-40B4-BE49-F238E27FC236}">
                <a16:creationId xmlns:a16="http://schemas.microsoft.com/office/drawing/2014/main" id="{12B813EA-8197-0C42-AFAA-68F5392D80A3}"/>
              </a:ext>
            </a:extLst>
          </p:cNvPr>
          <p:cNvPicPr>
            <a:picLocks noChangeAspect="1"/>
          </p:cNvPicPr>
          <p:nvPr userDrawn="1"/>
        </p:nvPicPr>
        <p:blipFill>
          <a:blip r:embed="rId3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5280" y="6208864"/>
            <a:ext cx="1241017" cy="37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65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</p:sldLayoutIdLst>
  <p:hf sldNum="0"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SzPct val="75000"/>
        <a:buFont typeface="Courier New" charset="0"/>
        <a:buChar char="o"/>
        <a:defRPr sz="1467" kern="1200">
          <a:solidFill>
            <a:schemeClr val="tx2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SzPct val="75000"/>
        <a:buFont typeface="Courier New" charset="0"/>
        <a:buChar char="o"/>
        <a:defRPr sz="1333" kern="1200">
          <a:solidFill>
            <a:schemeClr val="tx2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5D175E-53F5-52B1-18F5-CD7A5381B4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3048" y="1310041"/>
            <a:ext cx="11348209" cy="3228920"/>
          </a:xfrm>
        </p:spPr>
        <p:txBody>
          <a:bodyPr/>
          <a:lstStyle/>
          <a:p>
            <a:r>
              <a:rPr lang="es-CL" dirty="0"/>
              <a:t>PROPUESTA NAC – MDO OCT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9058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7856E7-AF97-80BA-163F-313DC9238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INCREMENTO SUELDO BASE 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0417A7-74BA-8176-9FA9-B02EB6BD7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ACTUALMENTO NO SE INCREMENTA SUELDO BASE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CL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PROPUESTO INCREMENTO $20.000 A TODOS LOS TRABAJADORES .-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19648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FDD402-C8BE-8FD4-1CCD-FB38FEDF4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BECAS ESTUDIO TRABAJADOR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4D94C4-9AB8-7220-4204-C6B2D6C9F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ACTUAL: 12 BECAS TECNICAS Y/O UNIVERSITARIAS 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PROPUESTA: 5 BECAS ADICIONALES TECNICAS Y/O UNIVERSITARIAS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TOTAL: 17 BECAS TECNICAS Y/O UNIVERSITARIAS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60030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978736-7459-F576-BFD5-6ECE57B63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53006C-7FAA-8B2E-6D18-8D37FCBDD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Indemnización Años Servicios por Retiros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D76BB3-C441-B019-D810-F5AF43F5F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ACTUAL: 9 CUPOS POR AÑO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PROPUESTA: 3 CUPOS ADICIONALES PARA SALIDAS POR SALUD INCOMPATIBLE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TOTAL: 12 CUPOS POR AÑO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425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B59BA-38F6-0ADB-BB4E-96924B2B5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813C05-1081-4D8F-421F-F82EC9A09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SEGURO COMPLEMENTARIO DE SALUD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AF86C5-202C-4936-2249-4E5C450E4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ACTUAL: LA COMPAÑÍA APORTA EL 80% Y EL TRABAJADOR 20%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PROPUESTA: LA COMPAÑÍA APORTA EL 100%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95885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4A6760-B322-FE67-7A1E-E17382A1E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PROPUESTA BONOS DE CIERRE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F4D2AA-191E-F651-8105-E0A8115EA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0" y="1323686"/>
            <a:ext cx="9418320" cy="5229514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BTN AÑO 2022 $11.000.000 POR 36 MESES: VALOR PROMEDIO ANUAL $3.666.666</a:t>
            </a:r>
          </a:p>
          <a:p>
            <a:pPr marL="0" indent="0">
              <a:buNone/>
            </a:pPr>
            <a:endParaRPr lang="es-CL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PROPUESTA: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14 MILLONES + 1 MILLON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        BTN 2025 POR 24 MESES $12.000.000 </a:t>
            </a:r>
          </a:p>
          <a:p>
            <a:pPr marL="0" indent="0">
              <a:buNone/>
            </a:pPr>
            <a:r>
              <a:rPr lang="es-CL" dirty="0"/>
              <a:t>	BONO RETENCION $2.000.000 PAGO INMEDIATO – 24 MESES</a:t>
            </a:r>
          </a:p>
          <a:p>
            <a:pPr marL="0" indent="0">
              <a:buNone/>
            </a:pPr>
            <a:r>
              <a:rPr lang="es-CL" dirty="0"/>
              <a:t>	BONO RETENCION $1.000.000 PAGO JULIO 2026 – 18 MESES</a:t>
            </a:r>
          </a:p>
          <a:p>
            <a:pPr marL="0" indent="0">
              <a:buNone/>
            </a:pPr>
            <a:r>
              <a:rPr lang="es-CL" dirty="0"/>
              <a:t>	ESTA PROPUESTA INCLUYE JORNADA EXCEPCIONAL</a:t>
            </a:r>
          </a:p>
          <a:p>
            <a:pPr marL="0" indent="0">
              <a:buNone/>
            </a:pPr>
            <a:r>
              <a:rPr lang="es-CL" dirty="0"/>
              <a:t>EN CASO DE RENUNCIA Y FALTA GRAVE DEL TRABAJADOR SE DESCUENTA EN FORMA PROPORCIONAL. EN CASO DE NECESIDADES DE LA EMPRESA NO SE DESCUENTA.</a:t>
            </a:r>
          </a:p>
        </p:txBody>
      </p:sp>
    </p:spTree>
    <p:extLst>
      <p:ext uri="{BB962C8B-B14F-4D97-AF65-F5344CB8AC3E}">
        <p14:creationId xmlns:p14="http://schemas.microsoft.com/office/powerpoint/2010/main" val="4013306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39051F-286C-9A05-9330-B6923D8EA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Consideraciones:</a:t>
            </a:r>
            <a:br>
              <a:rPr lang="es-CL" dirty="0"/>
            </a:br>
            <a:br>
              <a:rPr lang="es-CL" dirty="0"/>
            </a:br>
            <a:endParaRPr lang="es-ES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598D89F-4A1A-218F-23ED-4AF6D59469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473769"/>
              </p:ext>
            </p:extLst>
          </p:nvPr>
        </p:nvGraphicFramePr>
        <p:xfrm>
          <a:off x="2231571" y="1293568"/>
          <a:ext cx="8882743" cy="2945130"/>
        </p:xfrm>
        <a:graphic>
          <a:graphicData uri="http://schemas.openxmlformats.org/drawingml/2006/table">
            <a:tbl>
              <a:tblPr/>
              <a:tblGrid>
                <a:gridCol w="8882743">
                  <a:extLst>
                    <a:ext uri="{9D8B030D-6E8A-4147-A177-3AD203B41FA5}">
                      <a16:colId xmlns:a16="http://schemas.microsoft.com/office/drawing/2014/main" val="3536365617"/>
                    </a:ext>
                  </a:extLst>
                </a:gridCol>
              </a:tblGrid>
              <a:tr h="7124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 Bonos de Retención se descuentan en forma proporcional en caso de renuncia y falta grave del trabajador. En caso de necesidades de la empresa se condona.</a:t>
                      </a:r>
                      <a:br>
                        <a:rPr lang="es-E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5554181"/>
                  </a:ext>
                </a:extLst>
              </a:tr>
              <a:tr h="7124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 El saldo del Préstamo Blando se condona a partir de noviembre 2025.</a:t>
                      </a:r>
                    </a:p>
                    <a:p>
                      <a:pPr algn="l" fontAlgn="b">
                        <a:buNone/>
                      </a:pP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1959341"/>
                  </a:ext>
                </a:extLst>
              </a:tr>
              <a:tr h="7124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 Los beneficios tienen vigencia a contar del 01 de noviembre 2025 y la vigencia del contrato es a contar del 01-01-2026 hasta el 31-12-2027.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6888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882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3318AC-460B-1455-1C78-520C4034D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BONO PRESENTISMO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EF278C-9F9B-3F72-A893-A788E7ED9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ACTUAL $57.381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PROPUESTA $95.000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INCREMENTO REAL $37.619</a:t>
            </a:r>
            <a:r>
              <a:rPr lang="es-ES" dirty="0"/>
              <a:t>, EQUIVALENTE A 65%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PAGO POR DÍA EFECTIVAMENTE TRABAJADO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42182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E8B8C6-FFAE-DCE6-6C7E-D1F7F44A6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BONO MOVILIZACION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BD15A4-0900-2DDC-2A33-D45EAE980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ACTUAL $60.000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PROPUESTO $95.000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INCREMENTO REAL $35.000, EQUIVALENTE A UN 58%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87877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3318AC-460B-1455-1C78-520C4034D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BONO PRODUCCION MDO 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EF278C-9F9B-3F72-A893-A788E7ED9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ACTUAL AL 100% %177.000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PROPUESTA $250.000 al 100%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INCREMENTO REAL $73.000 EQUIVALENTE AL 41%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VALOR ACTUAL MINIMO IGUAL O MENOR 95% $0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VALOR PROPUESTA PAGO MINIMO: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EN CASO DE QUE LA SUMA DE LOS 4 ITEMS DEL BONO PRODUCCION DE UN MES DETERMINADO SEA INFERIOR A $50.000, SE PAGARÁ COMO MINIMO ESTE VALOR TOTAL PARA ESE MES. </a:t>
            </a:r>
            <a:r>
              <a:rPr lang="es-ES"/>
              <a:t>LA PONDERACION DE LOS ITEMS SERÁ 30-30-30 Y 10% RESPECTIVAMENTE, SIENDO EL DE COSTO EL ULTIMO.</a:t>
            </a: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67748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415110-0C6F-CB2D-1B66-4799B4C33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BONO CONTINUIDAD OPERACIONAL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78781A-BC1E-3C3E-1EA3-21B30AE1C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ACTUAL $171.686.-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PROPUESTA $220.000.-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INCREMENTO $48.314.- EQUIVALENTE A UN 28%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PAGO POR DIA EFECTIVAMENTE TRABAJADO</a:t>
            </a:r>
          </a:p>
          <a:p>
            <a:pPr marL="0" indent="0">
              <a:buNone/>
            </a:pPr>
            <a:r>
              <a:rPr lang="es-ES" dirty="0"/>
              <a:t>SE DEBEN CUMPLIR CON LA ENTREGA DE EQUIPOS A LA ENTRADA Y SALIDA DEL TURNO SEGÚN CONVENIO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42068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989371-79FB-6A4D-E6E1-BA30121BB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BENEFICIO ESCOLAR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DFF8B9-34F8-E3E6-8B31-E6FD312D0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b="1" dirty="0"/>
              <a:t>VALOR ACTUAL:</a:t>
            </a:r>
          </a:p>
          <a:p>
            <a:pPr marL="342900" indent="-342900">
              <a:buFontTx/>
              <a:buChar char="-"/>
            </a:pPr>
            <a:r>
              <a:rPr lang="es-CL" dirty="0"/>
              <a:t>PREESCOLAR, BASICA  Y MEDIA 16UF</a:t>
            </a:r>
          </a:p>
          <a:p>
            <a:pPr marL="342900" indent="-342900">
              <a:buFontTx/>
              <a:buChar char="-"/>
            </a:pPr>
            <a:r>
              <a:rPr lang="es-CL" dirty="0"/>
              <a:t>TECNICA PROFESIONAL 31UF</a:t>
            </a:r>
          </a:p>
          <a:p>
            <a:pPr marL="342900" indent="-342900">
              <a:buFontTx/>
              <a:buChar char="-"/>
            </a:pPr>
            <a:r>
              <a:rPr lang="es-CL" dirty="0"/>
              <a:t>UNIVERSITARIA 45UF</a:t>
            </a:r>
          </a:p>
          <a:p>
            <a:pPr marL="342900" indent="-342900">
              <a:buFontTx/>
              <a:buChar char="-"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VALOR PROPUESTA:</a:t>
            </a:r>
          </a:p>
          <a:p>
            <a:pPr marL="342900" indent="-342900">
              <a:buFontTx/>
              <a:buChar char="-"/>
            </a:pPr>
            <a:r>
              <a:rPr lang="es-CL" dirty="0"/>
              <a:t>PREESCOLAR, BASICA  Y MEDIA 19UF</a:t>
            </a:r>
          </a:p>
          <a:p>
            <a:pPr marL="342900" indent="-342900">
              <a:buFontTx/>
              <a:buChar char="-"/>
            </a:pPr>
            <a:r>
              <a:rPr lang="es-CL" dirty="0"/>
              <a:t>TECNICA PROFESIONAL 34UF</a:t>
            </a:r>
          </a:p>
          <a:p>
            <a:pPr marL="342900" indent="-342900">
              <a:buFontTx/>
              <a:buChar char="-"/>
            </a:pPr>
            <a:r>
              <a:rPr lang="es-CL" dirty="0"/>
              <a:t>UNIVERSITARIA 48UF</a:t>
            </a:r>
          </a:p>
          <a:p>
            <a:pPr marL="0" indent="0">
              <a:buNone/>
            </a:pPr>
            <a:r>
              <a:rPr lang="es-CL" dirty="0"/>
              <a:t>- HIJOS EN EDAD ENTRE 2 A 4 AÑOS 12UF</a:t>
            </a:r>
          </a:p>
        </p:txBody>
      </p:sp>
    </p:spTree>
    <p:extLst>
      <p:ext uri="{BB962C8B-B14F-4D97-AF65-F5344CB8AC3E}">
        <p14:creationId xmlns:p14="http://schemas.microsoft.com/office/powerpoint/2010/main" val="2488605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2EB7FB-25D8-F34D-2084-084FD4DB0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AGUINALDOS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27B8BA-50A3-84A5-EF54-AFC0051E8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ACTUAL FIESTAS PATRIAS 8UF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PROPUESTO 10UF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CL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ACTUAL NAVIDAD 9UF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PROPUESTO 11UF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62073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31BE73-DE72-4FB6-C36A-D7FA76873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BONO VACACIONES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8FB62E-AD92-826B-247A-77CA30B88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ACTUAL 75%SUELDO BASE + 7 UF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CL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PROPUESTO 80% SUELDO BASE + 7 UF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17652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33846-C01B-1BC8-AA77-DF1FEC487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BONIFICACION FESTIVOS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EAC561-E447-4DE7-FC94-A436B53A3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ACTUAL CON RECARGO DEL 50% DE UNA HORA DE TRABAJO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CL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PROPUESTO PARA LOS FESTIVOS DEL DÍA 25 DE DICIEMBRE Y 01 DE ENERO CON RECARGO DEL 75% DE UNA HORA DE TRABAJO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385621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nZhxYRRc2_bA1GjznTfC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knuqX6mIebTnugbKzUjM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T7HHmp6ruXg6kB7W_PsO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Bmp6N6.jDHuxrD4m4Pb0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b_NGLodBQzFxdlR8pDknA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DUIB7OjiQgEZwShgj1Ch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.SoT9S2h5B0k1ktvs3E4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Theme1">
  <a:themeElements>
    <a:clrScheme name="Kinross">
      <a:dk1>
        <a:srgbClr val="001C23"/>
      </a:dk1>
      <a:lt1>
        <a:srgbClr val="FFFFFF"/>
      </a:lt1>
      <a:dk2>
        <a:srgbClr val="405559"/>
      </a:dk2>
      <a:lt2>
        <a:srgbClr val="E6E6E6"/>
      </a:lt2>
      <a:accent1>
        <a:srgbClr val="C69B5F"/>
      </a:accent1>
      <a:accent2>
        <a:srgbClr val="30A2B7"/>
      </a:accent2>
      <a:accent3>
        <a:srgbClr val="5E4522"/>
      </a:accent3>
      <a:accent4>
        <a:srgbClr val="F7CF99"/>
      </a:accent4>
      <a:accent5>
        <a:srgbClr val="0D6574"/>
      </a:accent5>
      <a:accent6>
        <a:srgbClr val="B6C7D3"/>
      </a:accent6>
      <a:hlink>
        <a:srgbClr val="30A2B7"/>
      </a:hlink>
      <a:folHlink>
        <a:srgbClr val="7EC0D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89C27999-A273-4F7C-B8F7-25834F81E37F}" vid="{0C808969-D085-441F-A733-E00FC5D371E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1684</TotalTime>
  <Words>565</Words>
  <Application>Microsoft Office PowerPoint</Application>
  <PresentationFormat>Panorámica</PresentationFormat>
  <Paragraphs>83</Paragraphs>
  <Slides>15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Aptos Narrow</vt:lpstr>
      <vt:lpstr>Arial</vt:lpstr>
      <vt:lpstr>Courier New</vt:lpstr>
      <vt:lpstr>Wingdings</vt:lpstr>
      <vt:lpstr>2_Theme1</vt:lpstr>
      <vt:lpstr>Slide do think-cell</vt:lpstr>
      <vt:lpstr>PROPUESTA NAC – MDO OCT 2025</vt:lpstr>
      <vt:lpstr>BONO PRESENTISMO</vt:lpstr>
      <vt:lpstr>BONO MOVILIZACION</vt:lpstr>
      <vt:lpstr>BONO PRODUCCION MDO </vt:lpstr>
      <vt:lpstr>BONO CONTINUIDAD OPERACIONAL</vt:lpstr>
      <vt:lpstr>BENEFICIO ESCOLAR</vt:lpstr>
      <vt:lpstr>AGUINALDOS</vt:lpstr>
      <vt:lpstr>BONO VACACIONES</vt:lpstr>
      <vt:lpstr>BONIFICACION FESTIVOS</vt:lpstr>
      <vt:lpstr>INCREMENTO SUELDO BASE </vt:lpstr>
      <vt:lpstr>BECAS ESTUDIO TRABAJADOR</vt:lpstr>
      <vt:lpstr>Indemnización Años Servicios por Retiros</vt:lpstr>
      <vt:lpstr>SEGURO COMPLEMENTARIO DE SALUD</vt:lpstr>
      <vt:lpstr>PROPUESTA BONOS DE CIERRE</vt:lpstr>
      <vt:lpstr>Consideraciones: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Patricio Campos</dc:creator>
  <cp:lastModifiedBy>alexis olguin</cp:lastModifiedBy>
  <cp:revision>8</cp:revision>
  <dcterms:created xsi:type="dcterms:W3CDTF">2025-09-10T20:25:12Z</dcterms:created>
  <dcterms:modified xsi:type="dcterms:W3CDTF">2025-10-24T20:34:04Z</dcterms:modified>
</cp:coreProperties>
</file>