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39" r:id="rId2"/>
    <p:sldId id="521" r:id="rId3"/>
    <p:sldId id="523" r:id="rId4"/>
    <p:sldId id="524" r:id="rId5"/>
    <p:sldId id="522" r:id="rId6"/>
    <p:sldId id="525" r:id="rId7"/>
    <p:sldId id="526" r:id="rId8"/>
    <p:sldId id="527" r:id="rId9"/>
    <p:sldId id="529" r:id="rId10"/>
    <p:sldId id="528" r:id="rId11"/>
    <p:sldId id="535" r:id="rId12"/>
    <p:sldId id="536" r:id="rId13"/>
    <p:sldId id="537" r:id="rId14"/>
    <p:sldId id="534" r:id="rId15"/>
    <p:sldId id="533" r:id="rId16"/>
    <p:sldId id="538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8B6F4-32BC-43FE-AB4A-803173BC9883}" type="datetimeFigureOut">
              <a:rPr lang="es-ES" smtClean="0"/>
              <a:t>16/12/2025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E114E-2465-430B-81A8-908C2D0342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858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E114E-2465-430B-81A8-908C2D03424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84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786DD-CD9D-360D-D29F-3085B3B4E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4069BB-53A7-99DA-880A-52C27F21E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9AE190-212B-EC27-91C5-2FFDBDF7D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05E6-1490-436F-A072-B71EFA2A6BBE}" type="datetimeFigureOut">
              <a:rPr lang="es-ES" smtClean="0"/>
              <a:t>16/12/2025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A9AD5A-2EEA-C0A6-3966-B7F3F40C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809FDC-59E2-2793-8DB7-9B03EB88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ABF0-FBB7-4E2C-BCF0-E78BDE4A5D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16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5F9A7-7EFA-2058-39A1-37F4AB55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C8FC95-12AD-E54E-AA6D-DE86EA102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431FF2-3479-BCF4-907E-A78B26D2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05E6-1490-436F-A072-B71EFA2A6BBE}" type="datetimeFigureOut">
              <a:rPr lang="es-ES" smtClean="0"/>
              <a:t>16/12/2025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511EDB-29FC-A2D3-4CE6-2D93A3C56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CB08E8-2C6D-D6E3-B986-589E711D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ABF0-FBB7-4E2C-BCF0-E78BDE4A5D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432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009786-BA4E-0190-157D-7DBE6819D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97D1DE-4393-89A1-1014-531596074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71E2E8-B361-F85D-E767-40F897D4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05E6-1490-436F-A072-B71EFA2A6BBE}" type="datetimeFigureOut">
              <a:rPr lang="es-ES" smtClean="0"/>
              <a:t>16/12/2025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20AD0-4D9D-57CB-BBD2-BE51BDE1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0FB10F-6D81-8AAE-5EE1-6434B283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ABF0-FBB7-4E2C-BCF0-E78BDE4A5D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198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73" imgH="473" progId="TCLayout.ActiveDocument.1">
                  <p:embed/>
                </p:oleObj>
              </mc:Choice>
              <mc:Fallback>
                <p:oleObj name="Slide do think-cell" r:id="rId4" imgW="473" imgH="473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02027"/>
            <a:ext cx="9418320" cy="8863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17600"/>
            <a:ext cx="9418320" cy="4473600"/>
          </a:xfrm>
        </p:spPr>
        <p:txBody>
          <a:bodyPr/>
          <a:lstStyle>
            <a:lvl1pPr marL="479988" indent="-479988">
              <a:buClr>
                <a:schemeClr val="accent1"/>
              </a:buClr>
              <a:buSzPct val="75000"/>
              <a:buFont typeface="+mj-lt"/>
              <a:buAutoNum type="arabicPeriod"/>
              <a:defRPr/>
            </a:lvl1pPr>
            <a:lvl2pPr marL="959976" indent="-479988">
              <a:buClr>
                <a:schemeClr val="accent1"/>
              </a:buClr>
              <a:buSzPct val="75000"/>
              <a:buFont typeface="+mj-lt"/>
              <a:buAutoNum type="alphaUcPeriod"/>
              <a:defRPr>
                <a:solidFill>
                  <a:schemeClr val="tx2"/>
                </a:solidFill>
              </a:defRPr>
            </a:lvl2pPr>
            <a:lvl3pPr marL="1439964" indent="-479988">
              <a:buClr>
                <a:schemeClr val="accent1"/>
              </a:buClr>
              <a:buSzPct val="75000"/>
              <a:buFont typeface="+mj-lt"/>
              <a:buAutoNum type="arabicParenR"/>
              <a:defRPr/>
            </a:lvl3pPr>
            <a:lvl4pPr marL="1919952" indent="-479988">
              <a:buClr>
                <a:schemeClr val="accent1"/>
              </a:buClr>
              <a:buSzPct val="75000"/>
              <a:buFont typeface="+mj-lt"/>
              <a:buAutoNum type="alphaLcParenR"/>
              <a:defRPr>
                <a:solidFill>
                  <a:schemeClr val="tx2"/>
                </a:solidFill>
              </a:defRPr>
            </a:lvl4pPr>
            <a:lvl5pPr marL="2399940" indent="-479988">
              <a:buClr>
                <a:schemeClr val="accent1"/>
              </a:buClr>
              <a:buSzPct val="75000"/>
              <a:buFont typeface="+mj-lt"/>
              <a:buAutoNum type="romanL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9184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6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B813EA-8197-0C42-AFAA-68F5392D80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48" y="6208864"/>
            <a:ext cx="1241017" cy="3792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7520" y="6210900"/>
            <a:ext cx="1219200" cy="379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70341EDA-DF76-394C-B359-28542C3A775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06CA3-B381-2D3E-D113-53513476E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B3A2A2-73A9-5198-043F-CCF00416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F2899-568F-AF7D-D718-FC5D33A9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05E6-1490-436F-A072-B71EFA2A6BBE}" type="datetimeFigureOut">
              <a:rPr lang="es-ES" smtClean="0"/>
              <a:t>16/12/2025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A15313-1AB1-E63D-D0FD-62E90F06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9139EA-1863-CDC5-0307-5336B527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ABF0-FBB7-4E2C-BCF0-E78BDE4A5D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15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EA5D0-1746-1E49-82C9-91D516686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804A05-D16C-E273-BBD2-E66E61362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4ED7EE-A958-D156-787B-02815F77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05E6-1490-436F-A072-B71EFA2A6BBE}" type="datetimeFigureOut">
              <a:rPr lang="es-ES" smtClean="0"/>
              <a:t>16/12/2025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1AAA4-B924-DAA2-E819-657B0E57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C288DF-D08A-B3AB-45F2-6FFFF760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ABF0-FBB7-4E2C-BCF0-E78BDE4A5D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85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5ACD9-BD26-EBAB-0E89-4A60556E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BFFA85-248F-79AC-141F-DFE1FA0E7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91321C-B1B9-0705-2E74-FA84F9D02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968FCA-F856-F81A-891A-7E23EA69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05E6-1490-436F-A072-B71EFA2A6BBE}" type="datetimeFigureOut">
              <a:rPr lang="es-ES" smtClean="0"/>
              <a:t>16/12/2025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A1546A-CBA8-C349-61AC-F04CC957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FC43E5-2ABD-3C46-7497-C998288D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ABF0-FBB7-4E2C-BCF0-E78BDE4A5D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8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C252D9-7FC6-4D99-F86B-72201D62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C9193D-9226-8E35-5FF9-EF2B792E7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A78D88-8803-4220-BE49-685717F86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73E974-AFEE-B8C6-7DEA-675702213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C54978-7BE2-6F76-8DD5-CC1F3DB9A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C62244-377B-C37A-F782-FD81DC5C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05E6-1490-436F-A072-B71EFA2A6BBE}" type="datetimeFigureOut">
              <a:rPr lang="es-ES" smtClean="0"/>
              <a:t>16/12/2025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DDEC0D-AC42-790F-C370-E774404F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3FCF86-2F66-12CE-4F1D-5A3721E3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ABF0-FBB7-4E2C-BCF0-E78BDE4A5D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42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DA74E-4F61-7AA2-00C2-0B4979A9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46DF3D-5D0A-5F25-E2F4-694A3195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05E6-1490-436F-A072-B71EFA2A6BBE}" type="datetimeFigureOut">
              <a:rPr lang="es-ES" smtClean="0"/>
              <a:t>16/12/2025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878443-AB5D-77A1-D149-6F9C275A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9091A6-5FEA-2655-A53F-3E22518E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ABF0-FBB7-4E2C-BCF0-E78BDE4A5D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46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A0C042-3A78-F9EA-583F-B4CC5F61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05E6-1490-436F-A072-B71EFA2A6BBE}" type="datetimeFigureOut">
              <a:rPr lang="es-ES" smtClean="0"/>
              <a:t>16/12/2025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54221E-9444-194E-6238-7E8BD71F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BC619C-AD44-80A8-41E2-ED3C0D21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ABF0-FBB7-4E2C-BCF0-E78BDE4A5D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19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C784C-B922-5DBB-3810-FB54B212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422615-4578-7A32-B14D-A7BF1157B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83382E-6701-B76D-AC11-6424CAC8D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B5F1B4-9B20-44F5-F7D9-FE75C224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05E6-1490-436F-A072-B71EFA2A6BBE}" type="datetimeFigureOut">
              <a:rPr lang="es-ES" smtClean="0"/>
              <a:t>16/12/2025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D17E18-90A4-38C4-092C-DAF1968E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A939C2-C543-A745-D7EB-D23C2F57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ABF0-FBB7-4E2C-BCF0-E78BDE4A5D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36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20D01-CB8A-AF0E-2B01-7E27692F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94A0148-5DDF-1EC9-2A32-8C2A15304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4753DB-B3E0-98A0-424D-8FB8ABDC1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09259D-E1CE-556D-7151-176B8E31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05E6-1490-436F-A072-B71EFA2A6BBE}" type="datetimeFigureOut">
              <a:rPr lang="es-ES" smtClean="0"/>
              <a:t>16/12/2025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93DEF0-89F9-7801-829F-FE5E1F5C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C17FBE-2A04-47D6-D80A-19CE466B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ABF0-FBB7-4E2C-BCF0-E78BDE4A5D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72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40BA0F-1AB0-82DE-B99B-EC73BDDD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EAC62E-3EF7-F3A1-7525-EE071EA46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FF1683-4045-06ED-479B-9C41DAF01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1705E6-1490-436F-A072-B71EFA2A6BBE}" type="datetimeFigureOut">
              <a:rPr lang="es-ES" smtClean="0"/>
              <a:t>16/12/2025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7B8F05-0633-1246-174A-EB02E081E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47F106-5850-2C0C-500E-518FC8CF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47ABF0-FBB7-4E2C-BCF0-E78BDE4A5D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44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18D30-9201-4D23-73A9-E1A2977B4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0AD73A3-355B-70BD-AB96-1ADE49A37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30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1255411-D742-FFCB-394D-63385BBD7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987" y="0"/>
            <a:ext cx="2085013" cy="17131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6D435B8-0B1D-4AEB-4E2C-E94A5964B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3124"/>
            <a:ext cx="9144000" cy="2387600"/>
          </a:xfrm>
        </p:spPr>
        <p:txBody>
          <a:bodyPr>
            <a:normAutofit/>
          </a:bodyPr>
          <a:lstStyle/>
          <a:p>
            <a:r>
              <a:rPr lang="es-CL" sz="6600" b="1" dirty="0"/>
              <a:t>Negociación Colectiva Reglada MDO - 2025</a:t>
            </a:r>
            <a:endParaRPr lang="es-ES" sz="6600" b="1" dirty="0"/>
          </a:p>
        </p:txBody>
      </p:sp>
    </p:spTree>
    <p:extLst>
      <p:ext uri="{BB962C8B-B14F-4D97-AF65-F5344CB8AC3E}">
        <p14:creationId xmlns:p14="http://schemas.microsoft.com/office/powerpoint/2010/main" val="305152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856E7-AF97-80BA-163F-313DC9238E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30856" y="632830"/>
            <a:ext cx="9418637" cy="887413"/>
          </a:xfrm>
        </p:spPr>
        <p:txBody>
          <a:bodyPr/>
          <a:lstStyle/>
          <a:p>
            <a:r>
              <a:rPr lang="es-CL" dirty="0"/>
              <a:t>INCREMENTO SUELDO BASE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0417A7-74BA-8176-9FA9-B02EB6BD796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8645" y="2214774"/>
            <a:ext cx="9418637" cy="447357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b="1" dirty="0"/>
              <a:t>INCREMENTO $30.000</a:t>
            </a:r>
            <a:r>
              <a:rPr lang="es-CL" dirty="0"/>
              <a:t> A CONTAR DEL 01 DE ENERO 2026 PARA TODOS LOS TRABAJADORES.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b="1" dirty="0"/>
              <a:t>INCREMENTO DE $20.000 </a:t>
            </a:r>
            <a:r>
              <a:rPr lang="es-CL" dirty="0"/>
              <a:t>A CONTAR DEL 01 DE ENERO 2027 PARA TODOS LOS TRABAJADORES.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5AE6DF-64AA-083B-440E-DAF31E40D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987" y="0"/>
            <a:ext cx="2085013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4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DD402-C8BE-8FD4-1CCD-FB38FEDF45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838" y="412855"/>
            <a:ext cx="9418637" cy="887413"/>
          </a:xfrm>
        </p:spPr>
        <p:txBody>
          <a:bodyPr/>
          <a:lstStyle/>
          <a:p>
            <a:r>
              <a:rPr lang="es-CL" dirty="0"/>
              <a:t>BECAS ESTUDIO TRABAJADOR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D94C4-9AB8-7220-4204-C6B2D6C9F6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2906" y="1959203"/>
            <a:ext cx="9418637" cy="4473575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ACTUAL: 12 BECAS TECNICAS Y/O UNIVERSITARIAS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NUEVOS CUPOS: </a:t>
            </a:r>
            <a:r>
              <a:rPr lang="es-CL" b="1" dirty="0"/>
              <a:t>5 BECAS ADICIONALES </a:t>
            </a:r>
            <a:r>
              <a:rPr lang="es-CL" dirty="0"/>
              <a:t>TECNICAS Y/O UNIVERSITARIAS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TOTAL: 17 BECAS TECNICAS Y/O UNIVERSITARIAS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E48643-F87C-A310-73C2-4987E3D77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987" y="0"/>
            <a:ext cx="2085013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3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78736-7459-F576-BFD5-6ECE57B63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006C-7FAA-8B2E-6D18-8D37FCBDD3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427" y="546554"/>
            <a:ext cx="9418637" cy="887413"/>
          </a:xfrm>
        </p:spPr>
        <p:txBody>
          <a:bodyPr>
            <a:normAutofit fontScale="90000"/>
          </a:bodyPr>
          <a:lstStyle/>
          <a:p>
            <a:r>
              <a:rPr lang="es-CL" dirty="0"/>
              <a:t>Indemnización Años Servicios por Retiros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D76BB3-C441-B019-D810-F5AF43F5F6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05127" y="2191884"/>
            <a:ext cx="9418637" cy="4473575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ACTUAL: 9 CUPOS POR AÑO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NUEVO VALOR: </a:t>
            </a:r>
            <a:r>
              <a:rPr lang="es-CL" b="1" dirty="0"/>
              <a:t>3 CUPOS ADICIONALES </a:t>
            </a:r>
            <a:r>
              <a:rPr lang="es-CL" dirty="0"/>
              <a:t>PARA SALIDAS POR SALUD INCOMPATIBLE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TOTAL: 12 CUPOS POR AÑO 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D8CF3E-C457-4824-DEE0-D153E7A6D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987" y="0"/>
            <a:ext cx="2085013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B59BA-38F6-0ADB-BB4E-96924B2B5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13C05-1081-4D8F-421F-F82EC9A092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6745" y="685346"/>
            <a:ext cx="9418637" cy="887413"/>
          </a:xfrm>
        </p:spPr>
        <p:txBody>
          <a:bodyPr>
            <a:normAutofit fontScale="90000"/>
          </a:bodyPr>
          <a:lstStyle/>
          <a:p>
            <a:r>
              <a:rPr lang="es-CL" dirty="0"/>
              <a:t>SEGURO COMPLEMENTARIO DE SALUD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AF86C5-202C-4936-2249-4E5C450E40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6220" y="2234066"/>
            <a:ext cx="9418637" cy="4473575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VALOR ACTUAL: LA COMPAÑÍA APORTA EL 80% Y EL TRABAJADOR 20%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NUEVO VALOR: LA COMPAÑÍA </a:t>
            </a:r>
            <a:r>
              <a:rPr lang="es-CL" b="1" dirty="0"/>
              <a:t>APORTA EL 100%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3F6BB4-E9D2-8FA0-F53B-089D18D0F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987" y="0"/>
            <a:ext cx="2085013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8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A6760-B322-FE67-7A1E-E17382A1EA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3363" y="501650"/>
            <a:ext cx="9418637" cy="887413"/>
          </a:xfrm>
        </p:spPr>
        <p:txBody>
          <a:bodyPr/>
          <a:lstStyle/>
          <a:p>
            <a:r>
              <a:rPr lang="es-CL" dirty="0"/>
              <a:t>BONOS DE CIERRE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F4D2AA-191E-F651-8105-E0A8115EAD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08592" y="1530804"/>
            <a:ext cx="9418637" cy="447357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dirty="0"/>
              <a:t>BTN 2025 $12.000.000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 BONO RETENCION $3.000.000 (24 MESES)</a:t>
            </a:r>
          </a:p>
          <a:p>
            <a:pPr marL="0" indent="0">
              <a:buNone/>
            </a:pPr>
            <a:endParaRPr lang="es-CL" sz="4000" b="1" dirty="0"/>
          </a:p>
          <a:p>
            <a:pPr marL="0" indent="0">
              <a:buNone/>
            </a:pPr>
            <a:r>
              <a:rPr lang="es-CL" sz="4000" b="1" dirty="0"/>
              <a:t>TOTAL : $15.000.000 PAGO INMEDIATO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ESTA PROPUESTA INCLUYE JORNADA EXCEPCIONAL Y PRACTICAS PRODUCTIVAS.</a:t>
            </a:r>
          </a:p>
          <a:p>
            <a:pPr marL="0" indent="0">
              <a:buNone/>
            </a:pPr>
            <a:r>
              <a:rPr lang="es-CL" dirty="0"/>
              <a:t>VIGENCIA 24 MESES: 01 DE ENERO 2026 AL 31 DICIEMBRE 2027.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123DEE-982E-A3EA-0C01-3189D3D2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987" y="0"/>
            <a:ext cx="2085013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0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9051F-286C-9A05-9330-B6923D8EAA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0863" y="1357993"/>
            <a:ext cx="9418637" cy="887413"/>
          </a:xfrm>
        </p:spPr>
        <p:txBody>
          <a:bodyPr>
            <a:normAutofit fontScale="90000"/>
          </a:bodyPr>
          <a:lstStyle/>
          <a:p>
            <a:r>
              <a:rPr lang="es-CL" dirty="0"/>
              <a:t>RESUMEN PAGOS MENSUALES:</a:t>
            </a:r>
            <a:br>
              <a:rPr lang="es-CL" dirty="0"/>
            </a:br>
            <a:br>
              <a:rPr lang="es-CL" dirty="0"/>
            </a:b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F1D8E7-F3F9-53DB-1815-C1DFB6F5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78" y="2245406"/>
            <a:ext cx="10471540" cy="35378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3562B29-7C1A-8C60-D1EA-7D5DF47D0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987" y="0"/>
            <a:ext cx="2085013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8BD982B-5935-1EA1-9E09-E87D279E5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38" y="2359025"/>
            <a:ext cx="10693455" cy="33831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43E2B99-C1E8-A0B8-744B-15ED774B1E5E}"/>
              </a:ext>
            </a:extLst>
          </p:cNvPr>
          <p:cNvSpPr txBox="1"/>
          <p:nvPr/>
        </p:nvSpPr>
        <p:spPr>
          <a:xfrm>
            <a:off x="1992085" y="80107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b="1" dirty="0"/>
              <a:t>RESUMEN PAGOS ANUALES:</a:t>
            </a:r>
            <a:br>
              <a:rPr lang="es-CL" sz="2400" b="1" dirty="0"/>
            </a:br>
            <a:br>
              <a:rPr lang="es-CL" sz="2400" b="1" dirty="0"/>
            </a:br>
            <a:endParaRPr lang="es-ES" sz="24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225B48-9A63-D86D-2474-4D61B579F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987" y="0"/>
            <a:ext cx="2085013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4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318AC-460B-1455-1C78-520C4034DB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3363" y="501650"/>
            <a:ext cx="9418637" cy="887413"/>
          </a:xfrm>
        </p:spPr>
        <p:txBody>
          <a:bodyPr/>
          <a:lstStyle/>
          <a:p>
            <a:r>
              <a:rPr lang="es-CL" dirty="0"/>
              <a:t>BONO PRODUCCION MDO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EF278C-9F9B-3F72-A893-A788E7ED90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54163" y="1389063"/>
            <a:ext cx="9418637" cy="447357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dirty="0"/>
              <a:t>VALOR ACTUAL AL 100% $178.914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b="1" dirty="0"/>
              <a:t>NUEVO VALOR LOGRADO $300.000</a:t>
            </a:r>
            <a:r>
              <a:rPr lang="es-ES" dirty="0"/>
              <a:t> al 100% DE METAS INCREMENTO 68%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VALOR MINIMO ACTUAL $0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NUEVO VALOR MINIMO A PAGAR $100.000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EL CÁLCULO DEL BONO SEGUN BUDGET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EL CÁLCULO DE ONZAS DE ORO EQUIVALENTES EN BASE A PRECIPITADO.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6E2A74-A4B8-64D7-117C-8A6DF96E6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396" y="0"/>
            <a:ext cx="1690604" cy="138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4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318AC-460B-1455-1C78-520C4034DB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3363" y="501650"/>
            <a:ext cx="9418637" cy="887413"/>
          </a:xfrm>
        </p:spPr>
        <p:txBody>
          <a:bodyPr/>
          <a:lstStyle/>
          <a:p>
            <a:r>
              <a:rPr lang="es-CL" dirty="0"/>
              <a:t>BONO PRESENTISMO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EF278C-9F9B-3F72-A893-A788E7ED90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82763" y="1617663"/>
            <a:ext cx="9418637" cy="447357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dirty="0"/>
              <a:t>VALOR ACTUAL $57.381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b="1" dirty="0"/>
              <a:t>NUEVO VALOR $95.000</a:t>
            </a:r>
            <a:r>
              <a:rPr lang="es-CL" dirty="0"/>
              <a:t>, INCREMENTO 65%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PAGO POR DÍA EFECTIVAMENTE TRABAJADO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8224CD-B44C-1CDA-2273-8DD31D4C9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784" y="88794"/>
            <a:ext cx="2085013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8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8B8C6-FFAE-DCE6-6C7E-D1F7F44A6E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3363" y="501650"/>
            <a:ext cx="9418637" cy="887413"/>
          </a:xfrm>
        </p:spPr>
        <p:txBody>
          <a:bodyPr/>
          <a:lstStyle/>
          <a:p>
            <a:r>
              <a:rPr lang="es-CL" dirty="0"/>
              <a:t>BONO MOVILIZACION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BD15A4-0900-2DDC-2A33-D45EAE980A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86681" y="1704749"/>
            <a:ext cx="9418637" cy="447357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dirty="0"/>
              <a:t>VALOR ACTUAL $60.000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b="1" dirty="0"/>
              <a:t>NUEVO VALOR $95.000</a:t>
            </a:r>
            <a:r>
              <a:rPr lang="es-CL" dirty="0"/>
              <a:t>, INCREMENTO 58%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8D20F6-1DD8-7E3E-889A-1433B305E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987" y="0"/>
            <a:ext cx="2085013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7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15110-0C6F-CB2D-1B66-4799B4C33C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2885" y="621393"/>
            <a:ext cx="9418637" cy="887413"/>
          </a:xfrm>
        </p:spPr>
        <p:txBody>
          <a:bodyPr/>
          <a:lstStyle/>
          <a:p>
            <a:r>
              <a:rPr lang="es-CL" dirty="0"/>
              <a:t>BONO CONTINUIDAD OPERACIONAL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78781A-BC1E-3C3E-1EA3-21B30AE1C7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94232" y="1833271"/>
            <a:ext cx="9418637" cy="447357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dirty="0"/>
              <a:t>VALOR ACTUAL $171.686.-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b="1" dirty="0"/>
              <a:t>NUEVO VALOR $240.000</a:t>
            </a:r>
            <a:r>
              <a:rPr lang="es-CL" dirty="0"/>
              <a:t>, INCREMENTO 40%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PAGO POR DIA EFECTIVAMENTE TRABAJADO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32A90E-18BD-B691-33EF-F149B0199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987" y="0"/>
            <a:ext cx="2085013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6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89371-79FB-6A4D-E6E1-BA30121BB3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3363" y="501650"/>
            <a:ext cx="9418637" cy="887413"/>
          </a:xfrm>
        </p:spPr>
        <p:txBody>
          <a:bodyPr/>
          <a:lstStyle/>
          <a:p>
            <a:r>
              <a:rPr lang="es-CL" dirty="0"/>
              <a:t>BENEFICIO ESCOLAR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DFF8B9-34F8-E3E6-8B31-E6FD312D0D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3001" y="1617663"/>
            <a:ext cx="10472056" cy="4473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b="1" dirty="0"/>
              <a:t>VALORES</a:t>
            </a:r>
          </a:p>
          <a:p>
            <a:pPr marL="342900" indent="-342900">
              <a:buFontTx/>
              <a:buChar char="-"/>
            </a:pPr>
            <a:r>
              <a:rPr lang="es-CL" dirty="0"/>
              <a:t>PREESCOLAR, BASICA  Y MEDIA ACTUAL 16UF / </a:t>
            </a:r>
            <a:r>
              <a:rPr lang="es-CL" b="1" dirty="0"/>
              <a:t>NUEVO 19UF</a:t>
            </a:r>
          </a:p>
          <a:p>
            <a:pPr marL="342900" indent="-342900">
              <a:buFontTx/>
              <a:buChar char="-"/>
            </a:pPr>
            <a:r>
              <a:rPr lang="es-CL" dirty="0"/>
              <a:t>TECNICA PROFESIONAL ACTUAL 31UF / </a:t>
            </a:r>
            <a:r>
              <a:rPr lang="es-CL" b="1" dirty="0"/>
              <a:t>NUEVO 34 UF</a:t>
            </a:r>
          </a:p>
          <a:p>
            <a:pPr marL="342900" indent="-342900">
              <a:buFontTx/>
              <a:buChar char="-"/>
            </a:pPr>
            <a:r>
              <a:rPr lang="es-CL" dirty="0"/>
              <a:t>UNIVERSITARIA ACTUAL 45UF / </a:t>
            </a:r>
            <a:r>
              <a:rPr lang="es-CL" b="1" dirty="0"/>
              <a:t>NUEVO 48 UF</a:t>
            </a:r>
          </a:p>
          <a:p>
            <a:pPr marL="0" indent="0">
              <a:buNone/>
            </a:pPr>
            <a:r>
              <a:rPr lang="es-CL" dirty="0"/>
              <a:t>-   HIJOS EN EDAD ENTRE 2 A 4 AÑOS ACTUAL 0 UF / </a:t>
            </a:r>
            <a:r>
              <a:rPr lang="es-CL" b="1" dirty="0"/>
              <a:t>NUEVO 12UF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4371D8-2FCE-07F2-366C-54D4D53F1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987" y="0"/>
            <a:ext cx="2085013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0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EB7FB-25D8-F34D-2084-084FD4DB00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3363" y="501650"/>
            <a:ext cx="9418637" cy="887413"/>
          </a:xfrm>
        </p:spPr>
        <p:txBody>
          <a:bodyPr/>
          <a:lstStyle/>
          <a:p>
            <a:r>
              <a:rPr lang="es-CL" dirty="0"/>
              <a:t>AGUINALDOS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27B8BA-50A3-84A5-EF54-AFC0051E87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8478" y="2115596"/>
            <a:ext cx="10104437" cy="447357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dirty="0"/>
              <a:t>VALOR ACTUAL FIESTAS PATRIAS ACTUAL 8UF / </a:t>
            </a:r>
            <a:r>
              <a:rPr lang="es-CL" b="1" dirty="0"/>
              <a:t>NUEVO 10 UF</a:t>
            </a:r>
          </a:p>
          <a:p>
            <a:pPr marL="0" indent="0">
              <a:buNone/>
            </a:pPr>
            <a:endParaRPr lang="es-CL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dirty="0"/>
              <a:t>VALOR ACTUAL NAVIDAD ACTUAL 9UF / </a:t>
            </a:r>
            <a:r>
              <a:rPr lang="es-CL" b="1" dirty="0"/>
              <a:t>NUEVO 13 UF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BDA591-997E-E43C-9B41-B91DC0283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987" y="0"/>
            <a:ext cx="2085013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7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1BE73-DE72-4FB6-C36A-D7FA76873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3363" y="501650"/>
            <a:ext cx="9418637" cy="887413"/>
          </a:xfrm>
        </p:spPr>
        <p:txBody>
          <a:bodyPr/>
          <a:lstStyle/>
          <a:p>
            <a:r>
              <a:rPr lang="es-CL" dirty="0"/>
              <a:t>BONO VACACIONES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8FB62E-AD92-826B-247A-77CA30B885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2534" y="1595892"/>
            <a:ext cx="9418637" cy="447357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dirty="0"/>
              <a:t>VALOR ACTUAL 75%SUELDO BASE + 7 UF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CL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b="1" dirty="0"/>
              <a:t>NUEVO VALOR 80% </a:t>
            </a:r>
            <a:r>
              <a:rPr lang="es-CL" dirty="0"/>
              <a:t>SUELDO BASE + 7 UF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CDB5F2-6BF2-3B02-D4B2-4C3C575C2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987" y="0"/>
            <a:ext cx="2085013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52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33846-C01B-1BC8-AA77-DF1FEC4878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3363" y="501650"/>
            <a:ext cx="9418637" cy="887413"/>
          </a:xfrm>
        </p:spPr>
        <p:txBody>
          <a:bodyPr/>
          <a:lstStyle/>
          <a:p>
            <a:r>
              <a:rPr lang="es-CL" dirty="0"/>
              <a:t>BONIFICACION FESTIVOS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EAC561-E447-4DE7-FC94-A436B53A39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72356" y="2042206"/>
            <a:ext cx="9418637" cy="447357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dirty="0"/>
              <a:t>VALOR ACTUAL CON RECARGO DEL 50% DE UNA HORA DE TRABAJO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CL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L" dirty="0"/>
              <a:t>NUEVO VALOR PARA LOS FESTIVOS DEL DÍA 25 DE DICIEMBRE Y 01 DE ENERO CON </a:t>
            </a:r>
            <a:r>
              <a:rPr lang="es-CL" b="1" dirty="0"/>
              <a:t>RECARGO DEL 75%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7B1147-5B16-533D-8DCC-4DD870851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987" y="0"/>
            <a:ext cx="2085013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621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SoT9S2h5B0k1ktvs3E4A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408</Words>
  <Application>Microsoft Office PowerPoint</Application>
  <PresentationFormat>Panorámica</PresentationFormat>
  <Paragraphs>68</Paragraphs>
  <Slides>16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Wingdings</vt:lpstr>
      <vt:lpstr>Tema de Office</vt:lpstr>
      <vt:lpstr>Slide do think-cell</vt:lpstr>
      <vt:lpstr>Negociación Colectiva Reglada MDO - 2025</vt:lpstr>
      <vt:lpstr>BONO PRODUCCION MDO </vt:lpstr>
      <vt:lpstr>BONO PRESENTISMO</vt:lpstr>
      <vt:lpstr>BONO MOVILIZACION</vt:lpstr>
      <vt:lpstr>BONO CONTINUIDAD OPERACIONAL</vt:lpstr>
      <vt:lpstr>BENEFICIO ESCOLAR</vt:lpstr>
      <vt:lpstr>AGUINALDOS</vt:lpstr>
      <vt:lpstr>BONO VACACIONES</vt:lpstr>
      <vt:lpstr>BONIFICACION FESTIVOS</vt:lpstr>
      <vt:lpstr>INCREMENTO SUELDO BASE </vt:lpstr>
      <vt:lpstr>BECAS ESTUDIO TRABAJADOR</vt:lpstr>
      <vt:lpstr>Indemnización Años Servicios por Retiros</vt:lpstr>
      <vt:lpstr>SEGURO COMPLEMENTARIO DE SALUD</vt:lpstr>
      <vt:lpstr>BONOS DE CIERRE</vt:lpstr>
      <vt:lpstr>RESUMEN PAGOS MENSUALES: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alexis olguin</dc:creator>
  <cp:lastModifiedBy>GIANCARLO FIOCCO</cp:lastModifiedBy>
  <cp:revision>3</cp:revision>
  <dcterms:created xsi:type="dcterms:W3CDTF">2025-12-15T21:14:08Z</dcterms:created>
  <dcterms:modified xsi:type="dcterms:W3CDTF">2025-12-16T19:47:21Z</dcterms:modified>
</cp:coreProperties>
</file>